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29"/>
  </p:notesMasterIdLst>
  <p:sldIdLst>
    <p:sldId id="256" r:id="rId2"/>
    <p:sldId id="264" r:id="rId3"/>
    <p:sldId id="257" r:id="rId4"/>
    <p:sldId id="270" r:id="rId5"/>
    <p:sldId id="278" r:id="rId6"/>
    <p:sldId id="279" r:id="rId7"/>
    <p:sldId id="271" r:id="rId8"/>
    <p:sldId id="280" r:id="rId9"/>
    <p:sldId id="281" r:id="rId10"/>
    <p:sldId id="282" r:id="rId11"/>
    <p:sldId id="283" r:id="rId12"/>
    <p:sldId id="284" r:id="rId13"/>
    <p:sldId id="285" r:id="rId14"/>
    <p:sldId id="258" r:id="rId15"/>
    <p:sldId id="287" r:id="rId16"/>
    <p:sldId id="286" r:id="rId17"/>
    <p:sldId id="288" r:id="rId18"/>
    <p:sldId id="267" r:id="rId19"/>
    <p:sldId id="265" r:id="rId20"/>
    <p:sldId id="259" r:id="rId21"/>
    <p:sldId id="260" r:id="rId22"/>
    <p:sldId id="268" r:id="rId23"/>
    <p:sldId id="266" r:id="rId24"/>
    <p:sldId id="261" r:id="rId25"/>
    <p:sldId id="269" r:id="rId26"/>
    <p:sldId id="262" r:id="rId27"/>
    <p:sldId id="26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400"/>
    <a:srgbClr val="FDAA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7466"/>
  </p:normalViewPr>
  <p:slideViewPr>
    <p:cSldViewPr snapToGrid="0" snapToObjects="1">
      <p:cViewPr varScale="1">
        <p:scale>
          <a:sx n="112" d="100"/>
          <a:sy n="112" d="100"/>
        </p:scale>
        <p:origin x="5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D161C2-0B96-CC4A-9F1F-7848F091BD9E}" type="datetimeFigureOut">
              <a:rPr lang="en-US" smtClean="0"/>
              <a:t>10/5/22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DFE2E-43E1-074A-8146-9C889C7EE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044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pple.com/documentation/xcode/specifying-your-apps-launch-screen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avanderlee.com/xcode/launch-screen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Specifying your app’s launch screen | Apple Developer Documentation</a:t>
            </a:r>
            <a:endParaRPr lang="en-US" dirty="0"/>
          </a:p>
          <a:p>
            <a:r>
              <a:rPr lang="en-US" dirty="0">
                <a:hlinkClick r:id="rId4"/>
              </a:rPr>
              <a:t>Launch screens in Xcode: All the options explained - SwiftLee (avanderlee.com)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DFE2E-43E1-074A-8146-9C889C7EE4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652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DFE2E-43E1-074A-8146-9C889C7EE46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22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E5E6F-FF41-514E-9391-8FF110A3CEA9}" type="datetimeFigureOut">
              <a:rPr lang="en-US" smtClean="0"/>
              <a:t>10/5/22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83692-6679-3240-99D2-452025606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320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E5E6F-FF41-514E-9391-8FF110A3CEA9}" type="datetimeFigureOut">
              <a:rPr lang="en-US" smtClean="0"/>
              <a:t>10/5/22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83692-6679-3240-99D2-452025606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00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E5E6F-FF41-514E-9391-8FF110A3CEA9}" type="datetimeFigureOut">
              <a:rPr lang="en-US" smtClean="0"/>
              <a:t>10/5/22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83692-6679-3240-99D2-452025606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167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E5E6F-FF41-514E-9391-8FF110A3CEA9}" type="datetimeFigureOut">
              <a:rPr lang="en-US" smtClean="0"/>
              <a:t>10/5/22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83692-6679-3240-99D2-452025606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845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E5E6F-FF41-514E-9391-8FF110A3CEA9}" type="datetimeFigureOut">
              <a:rPr lang="en-US" smtClean="0"/>
              <a:t>10/5/22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83692-6679-3240-99D2-452025606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301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E5E6F-FF41-514E-9391-8FF110A3CEA9}" type="datetimeFigureOut">
              <a:rPr lang="en-US" smtClean="0"/>
              <a:t>10/5/22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83692-6679-3240-99D2-452025606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86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E5E6F-FF41-514E-9391-8FF110A3CEA9}" type="datetimeFigureOut">
              <a:rPr lang="en-US" smtClean="0"/>
              <a:t>10/5/22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83692-6679-3240-99D2-452025606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7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E5E6F-FF41-514E-9391-8FF110A3CEA9}" type="datetimeFigureOut">
              <a:rPr lang="en-US" smtClean="0"/>
              <a:t>10/5/22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83692-6679-3240-99D2-452025606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87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E5E6F-FF41-514E-9391-8FF110A3CEA9}" type="datetimeFigureOut">
              <a:rPr lang="en-US" smtClean="0"/>
              <a:t>10/5/22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83692-6679-3240-99D2-452025606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107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E5E6F-FF41-514E-9391-8FF110A3CEA9}" type="datetimeFigureOut">
              <a:rPr lang="en-US" smtClean="0"/>
              <a:t>10/5/22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83692-6679-3240-99D2-452025606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00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E5E6F-FF41-514E-9391-8FF110A3CEA9}" type="datetimeFigureOut">
              <a:rPr lang="en-US" smtClean="0"/>
              <a:t>10/5/22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83692-6679-3240-99D2-452025606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48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9E5E6F-FF41-514E-9391-8FF110A3CEA9}" type="datetimeFigureOut">
              <a:rPr lang="en-US" smtClean="0"/>
              <a:t>10/5/22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83692-6679-3240-99D2-452025606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5521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sv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13" Type="http://schemas.openxmlformats.org/officeDocument/2006/relationships/image" Target="../media/image31.tiff"/><Relationship Id="rId18" Type="http://schemas.openxmlformats.org/officeDocument/2006/relationships/image" Target="../media/image36.tiff"/><Relationship Id="rId3" Type="http://schemas.openxmlformats.org/officeDocument/2006/relationships/image" Target="../media/image21.png"/><Relationship Id="rId7" Type="http://schemas.openxmlformats.org/officeDocument/2006/relationships/image" Target="../media/image25.tiff"/><Relationship Id="rId12" Type="http://schemas.openxmlformats.org/officeDocument/2006/relationships/image" Target="../media/image30.tiff"/><Relationship Id="rId17" Type="http://schemas.openxmlformats.org/officeDocument/2006/relationships/image" Target="../media/image35.tif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4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tiff"/><Relationship Id="rId11" Type="http://schemas.openxmlformats.org/officeDocument/2006/relationships/image" Target="../media/image29.tiff"/><Relationship Id="rId5" Type="http://schemas.openxmlformats.org/officeDocument/2006/relationships/image" Target="../media/image23.tiff"/><Relationship Id="rId15" Type="http://schemas.openxmlformats.org/officeDocument/2006/relationships/image" Target="../media/image33.tiff"/><Relationship Id="rId10" Type="http://schemas.openxmlformats.org/officeDocument/2006/relationships/image" Target="../media/image28.tiff"/><Relationship Id="rId4" Type="http://schemas.openxmlformats.org/officeDocument/2006/relationships/image" Target="../media/image22.tiff"/><Relationship Id="rId9" Type="http://schemas.openxmlformats.org/officeDocument/2006/relationships/image" Target="../media/image27.tiff"/><Relationship Id="rId14" Type="http://schemas.openxmlformats.org/officeDocument/2006/relationships/image" Target="../media/image3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B2074E-E3D8-9D4F-B922-E6B01ECD7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80" y="2829440"/>
            <a:ext cx="1820616" cy="15001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9852A1-A0BD-2F4B-8A5C-CE2904EA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924" y="1709739"/>
            <a:ext cx="9661525" cy="2619888"/>
          </a:xfrm>
        </p:spPr>
        <p:txBody>
          <a:bodyPr>
            <a:normAutofit/>
          </a:bodyPr>
          <a:lstStyle/>
          <a:p>
            <a:r>
              <a:rPr lang="en-US" sz="6600" dirty="0"/>
              <a:t>   Training iOS Basic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2932C4-305D-3A4E-86F9-68EBC9E19E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1">
                    <a:lumMod val="85000"/>
                  </a:schemeClr>
                </a:solidFill>
              </a:rPr>
              <a:t>Đối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85000"/>
                  </a:schemeClr>
                </a:solidFill>
              </a:rPr>
              <a:t>tượng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: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Đã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có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nền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tảng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lập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trình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1">
                    <a:lumMod val="85000"/>
                  </a:schemeClr>
                </a:solidFill>
              </a:rPr>
              <a:t>Thời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85000"/>
                  </a:schemeClr>
                </a:solidFill>
              </a:rPr>
              <a:t>lượng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: 3h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Lý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thuyết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, 30h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Tự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đọc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tài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liệu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, 30h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Thực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hành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1">
                    <a:lumMod val="85000"/>
                  </a:schemeClr>
                </a:solidFill>
              </a:rPr>
              <a:t>Mục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85000"/>
                  </a:schemeClr>
                </a:solidFill>
              </a:rPr>
              <a:t>tiêu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: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Tham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gia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dự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án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có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sẵn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làm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được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những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task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nhỏ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2272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EDFE5A-128A-0145-A645-4AAA16EA1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Setting</a:t>
            </a:r>
            <a:br>
              <a:rPr lang="en-US" dirty="0"/>
            </a:br>
            <a:r>
              <a:rPr lang="en-US" dirty="0"/>
              <a:t>Build Settings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BFEFF4C-760F-194F-A81B-3277942CB1A7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4E5B6-0FF9-BC42-98A5-6879586E2A7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F9E239-5393-1E45-A695-29B996C9D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612" y="0"/>
            <a:ext cx="65499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5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EDFE5A-128A-0145-A645-4AAA16EA1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Setting</a:t>
            </a:r>
            <a:br>
              <a:rPr lang="en-US" dirty="0"/>
            </a:br>
            <a:r>
              <a:rPr lang="en-US" dirty="0"/>
              <a:t>Build Phases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E688AB4-44C5-3A42-8BB6-5F68DEECD1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3980B7-9485-0D4F-BBE0-8AB3391E0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7950F4-7D94-AB4B-8140-57FBA796D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324" y="0"/>
            <a:ext cx="7257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53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7777E-875C-A143-B1B6-5167CC9B6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CAAD5DF-1FA9-EF44-A01E-5B7A8BAB08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Allow you to install apps on your iOS devices or Mac.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Include signing </a:t>
            </a:r>
            <a:r>
              <a:rPr lang="en-US" b="1" dirty="0">
                <a:solidFill>
                  <a:schemeClr val="tx1"/>
                </a:solidFill>
              </a:rPr>
              <a:t>certificates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, device </a:t>
            </a:r>
            <a:r>
              <a:rPr lang="en-US" b="1" dirty="0">
                <a:solidFill>
                  <a:schemeClr val="tx1"/>
                </a:solidFill>
              </a:rPr>
              <a:t>identifiers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, and a </a:t>
            </a:r>
            <a:r>
              <a:rPr lang="en-US" b="1" dirty="0">
                <a:solidFill>
                  <a:schemeClr val="tx1"/>
                </a:solidFill>
              </a:rPr>
              <a:t>bundle ID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6011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F5CD4-C441-A747-BD39-51271A7A8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Provisioning Profile</a:t>
            </a:r>
          </a:p>
        </p:txBody>
      </p:sp>
      <p:pic>
        <p:nvPicPr>
          <p:cNvPr id="11" name="Content Placeholder 10" descr="User">
            <a:extLst>
              <a:ext uri="{FF2B5EF4-FFF2-40B4-BE49-F238E27FC236}">
                <a16:creationId xmlns:a16="http://schemas.microsoft.com/office/drawing/2014/main" id="{3200CF47-7204-C74E-AA70-90C029AD1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3544094"/>
            <a:ext cx="914400" cy="914400"/>
          </a:xfr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72D61D3-EE8A-DA4D-8EB1-B8AED698F665}"/>
              </a:ext>
            </a:extLst>
          </p:cNvPr>
          <p:cNvSpPr/>
          <p:nvPr/>
        </p:nvSpPr>
        <p:spPr>
          <a:xfrm>
            <a:off x="838200" y="1839913"/>
            <a:ext cx="3348038" cy="4351338"/>
          </a:xfrm>
          <a:prstGeom prst="roundRect">
            <a:avLst>
              <a:gd name="adj" fmla="val 3209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b="1" dirty="0"/>
              <a:t>Developer Certificates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672414C-67E9-8B47-86F8-A6D95316604E}"/>
              </a:ext>
            </a:extLst>
          </p:cNvPr>
          <p:cNvSpPr/>
          <p:nvPr/>
        </p:nvSpPr>
        <p:spPr>
          <a:xfrm>
            <a:off x="8005762" y="1839913"/>
            <a:ext cx="3348038" cy="4351338"/>
          </a:xfrm>
          <a:prstGeom prst="roundRect">
            <a:avLst>
              <a:gd name="adj" fmla="val 320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b="1" dirty="0"/>
              <a:t>Test Device UUIDs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F5344F5-6258-C34D-87FE-9B60DF5438A9}"/>
              </a:ext>
            </a:extLst>
          </p:cNvPr>
          <p:cNvSpPr/>
          <p:nvPr/>
        </p:nvSpPr>
        <p:spPr>
          <a:xfrm>
            <a:off x="4421981" y="1825625"/>
            <a:ext cx="3348038" cy="4351338"/>
          </a:xfrm>
          <a:prstGeom prst="roundRect">
            <a:avLst>
              <a:gd name="adj" fmla="val 320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b="1" dirty="0"/>
              <a:t>App Information</a:t>
            </a:r>
          </a:p>
        </p:txBody>
      </p:sp>
      <p:pic>
        <p:nvPicPr>
          <p:cNvPr id="13" name="Graphic 12" descr="User">
            <a:extLst>
              <a:ext uri="{FF2B5EF4-FFF2-40B4-BE49-F238E27FC236}">
                <a16:creationId xmlns:a16="http://schemas.microsoft.com/office/drawing/2014/main" id="{6FD9EC8B-7DF1-2D46-99D5-EA43D307A2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0843" y="2439988"/>
            <a:ext cx="914400" cy="914400"/>
          </a:xfrm>
          <a:prstGeom prst="rect">
            <a:avLst/>
          </a:prstGeom>
        </p:spPr>
      </p:pic>
      <p:pic>
        <p:nvPicPr>
          <p:cNvPr id="14" name="Graphic 13" descr="User">
            <a:extLst>
              <a:ext uri="{FF2B5EF4-FFF2-40B4-BE49-F238E27FC236}">
                <a16:creationId xmlns:a16="http://schemas.microsoft.com/office/drawing/2014/main" id="{314C980D-A356-2440-B974-1973203F3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7273" y="3329781"/>
            <a:ext cx="914400" cy="914400"/>
          </a:xfrm>
          <a:prstGeom prst="rect">
            <a:avLst/>
          </a:prstGeom>
        </p:spPr>
      </p:pic>
      <p:pic>
        <p:nvPicPr>
          <p:cNvPr id="15" name="Graphic 14" descr="User">
            <a:extLst>
              <a:ext uri="{FF2B5EF4-FFF2-40B4-BE49-F238E27FC236}">
                <a16:creationId xmlns:a16="http://schemas.microsoft.com/office/drawing/2014/main" id="{69BEA481-48E2-514E-9171-007C1A0BA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7273" y="4219574"/>
            <a:ext cx="914400" cy="914400"/>
          </a:xfrm>
          <a:prstGeom prst="rect">
            <a:avLst/>
          </a:prstGeom>
        </p:spPr>
      </p:pic>
      <p:pic>
        <p:nvPicPr>
          <p:cNvPr id="16" name="Graphic 15" descr="User">
            <a:extLst>
              <a:ext uri="{FF2B5EF4-FFF2-40B4-BE49-F238E27FC236}">
                <a16:creationId xmlns:a16="http://schemas.microsoft.com/office/drawing/2014/main" id="{0D851668-B304-B049-8499-3C1A4E0C35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7273" y="5084760"/>
            <a:ext cx="914400" cy="914400"/>
          </a:xfrm>
          <a:prstGeom prst="rect">
            <a:avLst/>
          </a:prstGeom>
        </p:spPr>
      </p:pic>
      <p:pic>
        <p:nvPicPr>
          <p:cNvPr id="18" name="Graphic 17" descr="Smart Phone">
            <a:extLst>
              <a:ext uri="{FF2B5EF4-FFF2-40B4-BE49-F238E27FC236}">
                <a16:creationId xmlns:a16="http://schemas.microsoft.com/office/drawing/2014/main" id="{527E513B-66C5-0441-8D3D-68D68C6599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10537" y="2514600"/>
            <a:ext cx="914400" cy="914400"/>
          </a:xfrm>
          <a:prstGeom prst="rect">
            <a:avLst/>
          </a:prstGeom>
        </p:spPr>
      </p:pic>
      <p:pic>
        <p:nvPicPr>
          <p:cNvPr id="19" name="Graphic 18" descr="Smart Phone">
            <a:extLst>
              <a:ext uri="{FF2B5EF4-FFF2-40B4-BE49-F238E27FC236}">
                <a16:creationId xmlns:a16="http://schemas.microsoft.com/office/drawing/2014/main" id="{E84B0837-30C8-8446-9F01-E00023EEE8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22581" y="2514600"/>
            <a:ext cx="914400" cy="914400"/>
          </a:xfrm>
          <a:prstGeom prst="rect">
            <a:avLst/>
          </a:prstGeom>
        </p:spPr>
      </p:pic>
      <p:pic>
        <p:nvPicPr>
          <p:cNvPr id="20" name="Graphic 19" descr="Smart Phone">
            <a:extLst>
              <a:ext uri="{FF2B5EF4-FFF2-40B4-BE49-F238E27FC236}">
                <a16:creationId xmlns:a16="http://schemas.microsoft.com/office/drawing/2014/main" id="{0DEF1186-75B3-FB49-ACD8-92EB8DB332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34625" y="2514600"/>
            <a:ext cx="914400" cy="914400"/>
          </a:xfrm>
          <a:prstGeom prst="rect">
            <a:avLst/>
          </a:prstGeom>
        </p:spPr>
      </p:pic>
      <p:pic>
        <p:nvPicPr>
          <p:cNvPr id="21" name="Graphic 20" descr="Smart Phone">
            <a:extLst>
              <a:ext uri="{FF2B5EF4-FFF2-40B4-BE49-F238E27FC236}">
                <a16:creationId xmlns:a16="http://schemas.microsoft.com/office/drawing/2014/main" id="{792FCC70-80D1-D64E-BDC6-D96CCC895E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10537" y="4273549"/>
            <a:ext cx="914400" cy="914400"/>
          </a:xfrm>
          <a:prstGeom prst="rect">
            <a:avLst/>
          </a:prstGeom>
        </p:spPr>
      </p:pic>
      <p:pic>
        <p:nvPicPr>
          <p:cNvPr id="22" name="Graphic 21" descr="Smart Phone">
            <a:extLst>
              <a:ext uri="{FF2B5EF4-FFF2-40B4-BE49-F238E27FC236}">
                <a16:creationId xmlns:a16="http://schemas.microsoft.com/office/drawing/2014/main" id="{C1DD0A3C-262E-7D4E-8DEB-D29F7A3772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22581" y="4273549"/>
            <a:ext cx="914400" cy="914400"/>
          </a:xfrm>
          <a:prstGeom prst="rect">
            <a:avLst/>
          </a:prstGeom>
        </p:spPr>
      </p:pic>
      <p:pic>
        <p:nvPicPr>
          <p:cNvPr id="23" name="Graphic 22" descr="Smart Phone">
            <a:extLst>
              <a:ext uri="{FF2B5EF4-FFF2-40B4-BE49-F238E27FC236}">
                <a16:creationId xmlns:a16="http://schemas.microsoft.com/office/drawing/2014/main" id="{A1BB1A4F-EDDA-2E41-BC1C-B858B346D7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34625" y="4273549"/>
            <a:ext cx="914400" cy="914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4D6AF3A-BC3E-B843-97AE-F24DA368DF2D}"/>
              </a:ext>
            </a:extLst>
          </p:cNvPr>
          <p:cNvSpPr txBox="1"/>
          <p:nvPr/>
        </p:nvSpPr>
        <p:spPr>
          <a:xfrm>
            <a:off x="8026984" y="3481942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iPhone 6s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E633A8-E8A4-084E-A2B8-202ECC6C9339}"/>
              </a:ext>
            </a:extLst>
          </p:cNvPr>
          <p:cNvSpPr txBox="1"/>
          <p:nvPr/>
        </p:nvSpPr>
        <p:spPr>
          <a:xfrm>
            <a:off x="9080315" y="3481942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iPhone XR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C8F887-7974-8042-8DBB-C830F4370739}"/>
              </a:ext>
            </a:extLst>
          </p:cNvPr>
          <p:cNvSpPr txBox="1"/>
          <p:nvPr/>
        </p:nvSpPr>
        <p:spPr>
          <a:xfrm>
            <a:off x="10243437" y="3481942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iPhone 8s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7B8130-9DF6-8441-8A55-758BD27DFB52}"/>
              </a:ext>
            </a:extLst>
          </p:cNvPr>
          <p:cNvSpPr txBox="1"/>
          <p:nvPr/>
        </p:nvSpPr>
        <p:spPr>
          <a:xfrm>
            <a:off x="8091004" y="5218667"/>
            <a:ext cx="953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iPad Pro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2D881E-9D45-8B49-A316-7582967B3F32}"/>
              </a:ext>
            </a:extLst>
          </p:cNvPr>
          <p:cNvSpPr txBox="1"/>
          <p:nvPr/>
        </p:nvSpPr>
        <p:spPr>
          <a:xfrm>
            <a:off x="9064131" y="5208109"/>
            <a:ext cx="123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iPad Mini 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8BFA9F-D6AF-E749-8129-B20EBFFDDA1B}"/>
              </a:ext>
            </a:extLst>
          </p:cNvPr>
          <p:cNvSpPr txBox="1"/>
          <p:nvPr/>
        </p:nvSpPr>
        <p:spPr>
          <a:xfrm>
            <a:off x="10284304" y="5218667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iPhone 13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2CB9F6-BD3D-0D4F-8197-F0C80E5DFE00}"/>
              </a:ext>
            </a:extLst>
          </p:cNvPr>
          <p:cNvSpPr txBox="1"/>
          <p:nvPr/>
        </p:nvSpPr>
        <p:spPr>
          <a:xfrm>
            <a:off x="2005128" y="2642713"/>
            <a:ext cx="1593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</a:t>
            </a:r>
            <a:r>
              <a:rPr lang="ja-JP" altLang="en-US">
                <a:solidFill>
                  <a:schemeClr val="accent5">
                    <a:lumMod val="50000"/>
                  </a:schemeClr>
                </a:solidFill>
              </a:rPr>
              <a:t>さん</a:t>
            </a:r>
            <a:r>
              <a:rPr lang="en-US" altLang="ja-JP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br>
              <a:rPr lang="en-US" altLang="ja-JP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altLang="ja-JP" dirty="0">
                <a:solidFill>
                  <a:schemeClr val="accent5">
                    <a:lumMod val="50000"/>
                  </a:schemeClr>
                </a:solidFill>
              </a:rPr>
              <a:t>(Development)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36685CD-FF1C-3B44-AA1C-88FDBA9CF45D}"/>
              </a:ext>
            </a:extLst>
          </p:cNvPr>
          <p:cNvSpPr txBox="1"/>
          <p:nvPr/>
        </p:nvSpPr>
        <p:spPr>
          <a:xfrm>
            <a:off x="1967039" y="3528108"/>
            <a:ext cx="1593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B</a:t>
            </a:r>
            <a:r>
              <a:rPr lang="ja-JP" altLang="en-US">
                <a:solidFill>
                  <a:schemeClr val="accent5">
                    <a:lumMod val="50000"/>
                  </a:schemeClr>
                </a:solidFill>
              </a:rPr>
              <a:t>さん</a:t>
            </a:r>
            <a:r>
              <a:rPr lang="en-US" altLang="ja-JP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br>
              <a:rPr lang="en-US" altLang="ja-JP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altLang="ja-JP" dirty="0">
                <a:solidFill>
                  <a:schemeClr val="accent5">
                    <a:lumMod val="50000"/>
                  </a:schemeClr>
                </a:solidFill>
              </a:rPr>
              <a:t>(Development)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4FDB75-5009-424F-BF34-1B18A6594C07}"/>
              </a:ext>
            </a:extLst>
          </p:cNvPr>
          <p:cNvSpPr txBox="1"/>
          <p:nvPr/>
        </p:nvSpPr>
        <p:spPr>
          <a:xfrm>
            <a:off x="1967449" y="4407583"/>
            <a:ext cx="148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ja-JP" altLang="en-US">
                <a:solidFill>
                  <a:schemeClr val="bg1"/>
                </a:solidFill>
              </a:rPr>
              <a:t>さん</a:t>
            </a:r>
            <a:r>
              <a:rPr lang="en-US" altLang="ja-JP" dirty="0">
                <a:solidFill>
                  <a:schemeClr val="bg1"/>
                </a:solidFill>
              </a:rPr>
              <a:t> </a:t>
            </a:r>
            <a:br>
              <a:rPr lang="en-US" altLang="ja-JP" dirty="0">
                <a:solidFill>
                  <a:schemeClr val="bg1"/>
                </a:solidFill>
              </a:rPr>
            </a:br>
            <a:r>
              <a:rPr lang="en-US" altLang="ja-JP" dirty="0">
                <a:solidFill>
                  <a:schemeClr val="bg1"/>
                </a:solidFill>
              </a:rPr>
              <a:t>(</a:t>
            </a:r>
            <a:r>
              <a:rPr lang="en-US" altLang="ja-JP" b="1" dirty="0">
                <a:solidFill>
                  <a:schemeClr val="bg1"/>
                </a:solidFill>
              </a:rPr>
              <a:t>Distribution</a:t>
            </a:r>
            <a:r>
              <a:rPr lang="en-US" altLang="ja-JP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2F629D-7C16-8B4F-9C43-BEC21D63D9EE}"/>
              </a:ext>
            </a:extLst>
          </p:cNvPr>
          <p:cNvSpPr txBox="1"/>
          <p:nvPr/>
        </p:nvSpPr>
        <p:spPr>
          <a:xfrm>
            <a:off x="1967449" y="5298898"/>
            <a:ext cx="1593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</a:t>
            </a:r>
            <a:r>
              <a:rPr lang="ja-JP" altLang="en-US">
                <a:solidFill>
                  <a:schemeClr val="accent5">
                    <a:lumMod val="50000"/>
                  </a:schemeClr>
                </a:solidFill>
              </a:rPr>
              <a:t>さん</a:t>
            </a:r>
            <a:r>
              <a:rPr lang="en-US" altLang="ja-JP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br>
              <a:rPr lang="en-US" altLang="ja-JP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altLang="ja-JP" dirty="0">
                <a:solidFill>
                  <a:schemeClr val="accent5">
                    <a:lumMod val="50000"/>
                  </a:schemeClr>
                </a:solidFill>
              </a:rPr>
              <a:t>(Development)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ADB0084A-420F-8447-8D7A-A48472196D18}"/>
              </a:ext>
            </a:extLst>
          </p:cNvPr>
          <p:cNvSpPr/>
          <p:nvPr/>
        </p:nvSpPr>
        <p:spPr>
          <a:xfrm>
            <a:off x="4582119" y="2514600"/>
            <a:ext cx="3027760" cy="740014"/>
          </a:xfrm>
          <a:prstGeom prst="roundRect">
            <a:avLst>
              <a:gd name="adj" fmla="val 7028"/>
            </a:avLst>
          </a:prstGeom>
          <a:solidFill>
            <a:schemeClr val="accent2">
              <a:lumMod val="40000"/>
              <a:lumOff val="60000"/>
            </a:schemeClr>
          </a:solidFill>
          <a:ln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Bundle Identifier</a:t>
            </a:r>
          </a:p>
          <a:p>
            <a:r>
              <a:rPr lang="en-US" dirty="0" err="1"/>
              <a:t>com.apple.mobilesafari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E81A12-60C5-AE4F-A3AE-C5EC40F07C2F}"/>
              </a:ext>
            </a:extLst>
          </p:cNvPr>
          <p:cNvSpPr txBox="1"/>
          <p:nvPr/>
        </p:nvSpPr>
        <p:spPr>
          <a:xfrm>
            <a:off x="1174770" y="4219574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😎</a:t>
            </a:r>
          </a:p>
        </p:txBody>
      </p:sp>
    </p:spTree>
    <p:extLst>
      <p:ext uri="{BB962C8B-B14F-4D97-AF65-F5344CB8AC3E}">
        <p14:creationId xmlns:p14="http://schemas.microsoft.com/office/powerpoint/2010/main" val="1251946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683C3A-8965-D947-93DD-7975F53A2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UI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15E58-C563-D345-8138-9286021526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XIB vs Storyboard</a:t>
            </a:r>
          </a:p>
          <a:p>
            <a:pPr marL="342900" indent="-342900">
              <a:buFontTx/>
              <a:buChar char="-"/>
            </a:pPr>
            <a:r>
              <a:rPr lang="en-US" dirty="0"/>
              <a:t>Control Library</a:t>
            </a:r>
          </a:p>
          <a:p>
            <a:pPr marL="342900" indent="-342900">
              <a:buFontTx/>
              <a:buChar char="-"/>
            </a:pPr>
            <a:r>
              <a:rPr lang="en-US" dirty="0"/>
              <a:t>Inspector: Identity, Attribute, Size, Connections</a:t>
            </a:r>
          </a:p>
          <a:p>
            <a:pPr marL="342900" indent="-342900">
              <a:buFontTx/>
              <a:buChar char="-"/>
            </a:pPr>
            <a:r>
              <a:rPr lang="en-US" dirty="0"/>
              <a:t>Custom Control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725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BC43A2-AE13-0F48-B183-CCE333AFC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b="1" dirty="0"/>
              <a:t>File Templates</a:t>
            </a:r>
            <a:br>
              <a:rPr lang="en-US" dirty="0"/>
            </a:br>
            <a:r>
              <a:rPr lang="en-US" sz="3600" dirty="0"/>
              <a:t>File &gt; New &gt; File…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B62CA2-F6B6-F847-AA77-D9ADDE6ADA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133098"/>
            <a:ext cx="5181600" cy="373639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B4F9EE9-6D5A-564B-9A88-889AAE176639}"/>
              </a:ext>
            </a:extLst>
          </p:cNvPr>
          <p:cNvSpPr/>
          <p:nvPr/>
        </p:nvSpPr>
        <p:spPr>
          <a:xfrm>
            <a:off x="1062037" y="2830515"/>
            <a:ext cx="823913" cy="823913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440E64A-F4A1-2C48-904A-493B5667C59A}"/>
              </a:ext>
            </a:extLst>
          </p:cNvPr>
          <p:cNvSpPr/>
          <p:nvPr/>
        </p:nvSpPr>
        <p:spPr>
          <a:xfrm>
            <a:off x="2009774" y="2830515"/>
            <a:ext cx="823913" cy="823913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BE3CF6-1B47-FA47-8C1A-D60FA4AA048F}"/>
              </a:ext>
            </a:extLst>
          </p:cNvPr>
          <p:cNvSpPr/>
          <p:nvPr/>
        </p:nvSpPr>
        <p:spPr>
          <a:xfrm>
            <a:off x="1062037" y="4616451"/>
            <a:ext cx="823913" cy="823913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4923212-9B56-2F4D-9215-4CE381803B35}"/>
              </a:ext>
            </a:extLst>
          </p:cNvPr>
          <p:cNvSpPr/>
          <p:nvPr/>
        </p:nvSpPr>
        <p:spPr>
          <a:xfrm>
            <a:off x="2009774" y="4616450"/>
            <a:ext cx="823913" cy="823913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C7BEEFD-F7C0-DD42-8101-E68086ADC522}"/>
              </a:ext>
            </a:extLst>
          </p:cNvPr>
          <p:cNvSpPr/>
          <p:nvPr/>
        </p:nvSpPr>
        <p:spPr>
          <a:xfrm>
            <a:off x="2971799" y="4616449"/>
            <a:ext cx="823913" cy="823913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D91BF39-10BF-CA40-A091-5B6B4AB75C7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Cocoa Touch Class</a:t>
            </a:r>
            <a:r>
              <a:rPr lang="en-US" dirty="0"/>
              <a:t>: Template View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UIKit</a:t>
            </a:r>
            <a:r>
              <a:rPr lang="en-US" dirty="0"/>
              <a:t> framework</a:t>
            </a:r>
          </a:p>
          <a:p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SwiftUI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View</a:t>
            </a:r>
            <a:r>
              <a:rPr lang="en-US" dirty="0"/>
              <a:t>: Template View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SwiftUI</a:t>
            </a:r>
            <a:r>
              <a:rPr lang="en-US" dirty="0"/>
              <a:t> framework</a:t>
            </a: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Swift File</a:t>
            </a:r>
            <a:r>
              <a:rPr lang="en-US" dirty="0"/>
              <a:t>: Empty swift file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631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771DA4-E2EA-614A-9239-2EFC3CBF5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8187" y="452438"/>
            <a:ext cx="5428787" cy="823912"/>
          </a:xfrm>
        </p:spPr>
        <p:txBody>
          <a:bodyPr>
            <a:normAutofit/>
          </a:bodyPr>
          <a:lstStyle/>
          <a:p>
            <a:r>
              <a:rPr lang="en-US" sz="4000" dirty="0"/>
              <a:t>*.</a:t>
            </a:r>
            <a:r>
              <a:rPr lang="en-US" sz="4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XIB</a:t>
            </a:r>
            <a:r>
              <a:rPr lang="en-US" sz="4000" dirty="0"/>
              <a:t> </a:t>
            </a:r>
            <a:r>
              <a:rPr lang="en-US" sz="2800" b="0" i="1" dirty="0"/>
              <a:t>(or NIB)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F69BE37-A653-1047-82BB-82BE5DDDA9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8187" y="1299345"/>
            <a:ext cx="5428787" cy="3638597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360374D-F086-7B4A-8BE3-739B07B4BF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0625" y="452438"/>
            <a:ext cx="5183188" cy="823912"/>
          </a:xfrm>
        </p:spPr>
        <p:txBody>
          <a:bodyPr>
            <a:normAutofit/>
          </a:bodyPr>
          <a:lstStyle/>
          <a:p>
            <a:r>
              <a:rPr lang="en-US" sz="4000" dirty="0"/>
              <a:t>*.</a:t>
            </a:r>
            <a:r>
              <a:rPr lang="en-US" sz="4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Storyboard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06CB372-526B-3445-9B31-747B3A42F09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70625" y="1299345"/>
            <a:ext cx="5183188" cy="3638597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C7549F6-7F02-EA46-8BC0-BD3CB2D062D6}"/>
              </a:ext>
            </a:extLst>
          </p:cNvPr>
          <p:cNvSpPr txBox="1">
            <a:spLocks/>
          </p:cNvSpPr>
          <p:nvPr/>
        </p:nvSpPr>
        <p:spPr>
          <a:xfrm>
            <a:off x="738187" y="5099094"/>
            <a:ext cx="5428787" cy="6207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err="1"/>
              <a:t>Chứa</a:t>
            </a:r>
            <a:r>
              <a:rPr lang="en-US" sz="2000" b="0" dirty="0"/>
              <a:t> </a:t>
            </a:r>
            <a:r>
              <a:rPr lang="en-US" sz="2000" b="0" dirty="0" err="1"/>
              <a:t>thiết</a:t>
            </a:r>
            <a:r>
              <a:rPr lang="en-US" sz="2000" b="0" dirty="0"/>
              <a:t> </a:t>
            </a:r>
            <a:r>
              <a:rPr lang="en-US" sz="2000" b="0" dirty="0" err="1"/>
              <a:t>kế</a:t>
            </a:r>
            <a:r>
              <a:rPr lang="en-US" sz="2000" b="0" dirty="0"/>
              <a:t> 1 view </a:t>
            </a:r>
            <a:r>
              <a:rPr lang="en-US" sz="2000" b="0" dirty="0" err="1"/>
              <a:t>đơn</a:t>
            </a:r>
            <a:endParaRPr lang="en-US" sz="2000" b="0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97F7875-A5E0-2543-821A-70038A02DB6A}"/>
              </a:ext>
            </a:extLst>
          </p:cNvPr>
          <p:cNvSpPr txBox="1">
            <a:spLocks/>
          </p:cNvSpPr>
          <p:nvPr/>
        </p:nvSpPr>
        <p:spPr>
          <a:xfrm>
            <a:off x="6270621" y="5103858"/>
            <a:ext cx="5157791" cy="6159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err="1"/>
              <a:t>Chứa</a:t>
            </a:r>
            <a:r>
              <a:rPr lang="en-US" sz="2000" b="0" dirty="0"/>
              <a:t> </a:t>
            </a:r>
            <a:r>
              <a:rPr lang="en-US" sz="2000" b="0" dirty="0" err="1"/>
              <a:t>thiết</a:t>
            </a:r>
            <a:r>
              <a:rPr lang="en-US" sz="2000" b="0" dirty="0"/>
              <a:t> </a:t>
            </a:r>
            <a:r>
              <a:rPr lang="en-US" sz="2000" b="0" dirty="0" err="1"/>
              <a:t>kế</a:t>
            </a:r>
            <a:r>
              <a:rPr lang="en-US" sz="2000" b="0" dirty="0"/>
              <a:t> </a:t>
            </a:r>
            <a:r>
              <a:rPr lang="en-US" sz="2000" b="0" dirty="0" err="1"/>
              <a:t>nhiều</a:t>
            </a:r>
            <a:r>
              <a:rPr lang="en-US" sz="2000" b="0" dirty="0"/>
              <a:t> view, navigation </a:t>
            </a:r>
            <a:r>
              <a:rPr lang="en-US" sz="2000" b="0" dirty="0" err="1"/>
              <a:t>giữa</a:t>
            </a:r>
            <a:r>
              <a:rPr lang="en-US" sz="2000" b="0" dirty="0"/>
              <a:t> </a:t>
            </a:r>
            <a:r>
              <a:rPr lang="en-US" sz="2000" b="0" dirty="0" err="1"/>
              <a:t>các</a:t>
            </a:r>
            <a:r>
              <a:rPr lang="en-US" sz="2000" b="0" dirty="0"/>
              <a:t> screen.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AA22FA6-2AC5-884D-94FA-38859131B18A}"/>
              </a:ext>
            </a:extLst>
          </p:cNvPr>
          <p:cNvSpPr txBox="1">
            <a:spLocks/>
          </p:cNvSpPr>
          <p:nvPr/>
        </p:nvSpPr>
        <p:spPr>
          <a:xfrm>
            <a:off x="738187" y="5805536"/>
            <a:ext cx="10690225" cy="9850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/>
              <a:t>Format XML </a:t>
            </a:r>
            <a:r>
              <a:rPr lang="en-US" sz="2000" b="0" dirty="0" err="1"/>
              <a:t>phức</a:t>
            </a:r>
            <a:r>
              <a:rPr lang="en-US" sz="2000" b="0" dirty="0"/>
              <a:t> </a:t>
            </a:r>
            <a:r>
              <a:rPr lang="en-US" sz="2000" b="0" dirty="0" err="1"/>
              <a:t>tạp</a:t>
            </a:r>
            <a:r>
              <a:rPr lang="en-US" sz="2000" b="0" dirty="0"/>
              <a:t>, </a:t>
            </a:r>
            <a:r>
              <a:rPr lang="en-US" sz="2000" b="0" dirty="0" err="1"/>
              <a:t>khó</a:t>
            </a:r>
            <a:r>
              <a:rPr lang="en-US" sz="2000" b="0" dirty="0"/>
              <a:t> resolve conflict </a:t>
            </a:r>
          </a:p>
          <a:p>
            <a:r>
              <a:rPr lang="en-US" sz="2000" b="0" dirty="0"/>
              <a:t>=&gt; Developer </a:t>
            </a:r>
            <a:r>
              <a:rPr lang="en-US" sz="2000" b="0" dirty="0" err="1"/>
              <a:t>thường</a:t>
            </a:r>
            <a:r>
              <a:rPr lang="en-US" sz="2000" b="0" dirty="0"/>
              <a:t> </a:t>
            </a:r>
            <a:r>
              <a:rPr lang="en-US" sz="2000" b="0" dirty="0" err="1"/>
              <a:t>dùng</a:t>
            </a:r>
            <a:r>
              <a:rPr lang="en-US" sz="2000" b="0" dirty="0"/>
              <a:t> XIB </a:t>
            </a:r>
            <a:r>
              <a:rPr lang="en-US" sz="2000" b="0" dirty="0" err="1"/>
              <a:t>để</a:t>
            </a:r>
            <a:r>
              <a:rPr lang="en-US" sz="2000" b="0" dirty="0"/>
              <a:t> </a:t>
            </a:r>
            <a:r>
              <a:rPr lang="en-US" sz="2000" b="0" dirty="0" err="1"/>
              <a:t>hạn</a:t>
            </a:r>
            <a:r>
              <a:rPr lang="en-US" sz="2000" b="0" dirty="0"/>
              <a:t> </a:t>
            </a:r>
            <a:r>
              <a:rPr lang="en-US" sz="2000" b="0" dirty="0" err="1"/>
              <a:t>chế</a:t>
            </a:r>
            <a:r>
              <a:rPr lang="en-US" sz="2000" b="0" dirty="0"/>
              <a:t> </a:t>
            </a:r>
            <a:r>
              <a:rPr lang="en-US" sz="2000" b="0" dirty="0" err="1"/>
              <a:t>việc</a:t>
            </a:r>
            <a:r>
              <a:rPr lang="en-US" sz="2000" b="0" dirty="0"/>
              <a:t> </a:t>
            </a:r>
            <a:r>
              <a:rPr lang="en-US" sz="2000" b="0" dirty="0" err="1"/>
              <a:t>giải</a:t>
            </a:r>
            <a:r>
              <a:rPr lang="en-US" sz="2000" b="0" dirty="0"/>
              <a:t> </a:t>
            </a:r>
            <a:r>
              <a:rPr lang="en-US" sz="2000" b="0" dirty="0" err="1"/>
              <a:t>quyết</a:t>
            </a:r>
            <a:r>
              <a:rPr lang="en-US" sz="2000" b="0" dirty="0"/>
              <a:t> conflict code.</a:t>
            </a:r>
          </a:p>
          <a:p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2589511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BC65A03-18D3-7F4D-B292-D99CE247B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161541" y="3374416"/>
            <a:ext cx="3528111" cy="968100"/>
          </a:xfrm>
        </p:spPr>
        <p:txBody>
          <a:bodyPr/>
          <a:lstStyle/>
          <a:p>
            <a:r>
              <a:rPr lang="en-US" dirty="0"/>
              <a:t>Control Library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9064C6D-A493-3647-9D99-784DD76F782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324593" y="1253331"/>
            <a:ext cx="3528111" cy="4351338"/>
          </a:xfrm>
          <a:prstGeom prst="rect">
            <a:avLst/>
          </a:prstGeom>
          <a:ln w="12700">
            <a:solidFill>
              <a:schemeClr val="bg1">
                <a:lumMod val="65000"/>
                <a:lumOff val="35000"/>
              </a:schemeClr>
            </a:solidFill>
          </a:ln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582F619-2BB0-EB49-8A38-9343AD1113AF}"/>
              </a:ext>
            </a:extLst>
          </p:cNvPr>
          <p:cNvSpPr/>
          <p:nvPr/>
        </p:nvSpPr>
        <p:spPr>
          <a:xfrm>
            <a:off x="3686174" y="1192163"/>
            <a:ext cx="352428" cy="352428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A8C568D-A8D5-6E41-B86C-C783784BF212}"/>
              </a:ext>
            </a:extLst>
          </p:cNvPr>
          <p:cNvGrpSpPr/>
          <p:nvPr/>
        </p:nvGrpSpPr>
        <p:grpSpPr>
          <a:xfrm>
            <a:off x="5090731" y="1253331"/>
            <a:ext cx="3240000" cy="4007876"/>
            <a:chOff x="4680000" y="1839740"/>
            <a:chExt cx="3240000" cy="400787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7C70C39-CE24-B04D-9811-0126CE72D459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0000" y="1839740"/>
              <a:ext cx="3240000" cy="381000"/>
            </a:xfrm>
            <a:prstGeom prst="rect">
              <a:avLst/>
            </a:prstGeom>
            <a:ln w="3175">
              <a:solidFill>
                <a:schemeClr val="bg1">
                  <a:lumMod val="65000"/>
                  <a:lumOff val="35000"/>
                </a:schemeClr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FC87194-ED77-3243-AC88-519BE187C3D0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80000" y="2815917"/>
              <a:ext cx="3240000" cy="317500"/>
            </a:xfrm>
            <a:prstGeom prst="rect">
              <a:avLst/>
            </a:prstGeom>
            <a:ln w="3175">
              <a:solidFill>
                <a:schemeClr val="bg1">
                  <a:lumMod val="65000"/>
                  <a:lumOff val="35000"/>
                </a:schemeClr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AFC455A-5C8C-5745-BB54-05CBC995EC70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80000" y="3143257"/>
              <a:ext cx="3240000" cy="381000"/>
            </a:xfrm>
            <a:prstGeom prst="rect">
              <a:avLst/>
            </a:prstGeom>
            <a:ln w="3175">
              <a:solidFill>
                <a:schemeClr val="bg1">
                  <a:lumMod val="65000"/>
                  <a:lumOff val="35000"/>
                </a:schemeClr>
              </a:solidFill>
            </a:ln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8F2395-A544-964A-AF9E-C7CEC7BD4ED8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80000" y="4695569"/>
              <a:ext cx="3240000" cy="584200"/>
            </a:xfrm>
            <a:prstGeom prst="rect">
              <a:avLst/>
            </a:prstGeom>
            <a:ln w="3175">
              <a:solidFill>
                <a:schemeClr val="bg1">
                  <a:lumMod val="65000"/>
                  <a:lumOff val="35000"/>
                </a:schemeClr>
              </a:solidFill>
            </a:ln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AB12A3E-645A-094F-8F34-DFA413B6A5B2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80000" y="3534475"/>
              <a:ext cx="3240000" cy="533400"/>
            </a:xfrm>
            <a:prstGeom prst="rect">
              <a:avLst/>
            </a:prstGeom>
            <a:ln w="3175">
              <a:solidFill>
                <a:schemeClr val="bg1">
                  <a:lumMod val="65000"/>
                  <a:lumOff val="35000"/>
                </a:schemeClr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44AF3CF-0C2C-5D41-B207-5A4F59529063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80000" y="2228929"/>
              <a:ext cx="3240000" cy="584200"/>
            </a:xfrm>
            <a:prstGeom prst="rect">
              <a:avLst/>
            </a:prstGeom>
            <a:ln w="3175">
              <a:solidFill>
                <a:schemeClr val="bg1">
                  <a:lumMod val="65000"/>
                  <a:lumOff val="35000"/>
                </a:schemeClr>
              </a:solidFill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C9BEEAF-A8D5-9747-93B8-DFBD527836CB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80000" y="4076922"/>
              <a:ext cx="3240000" cy="609600"/>
            </a:xfrm>
            <a:prstGeom prst="rect">
              <a:avLst/>
            </a:prstGeom>
            <a:ln w="3175">
              <a:solidFill>
                <a:schemeClr val="bg1">
                  <a:lumMod val="65000"/>
                  <a:lumOff val="35000"/>
                </a:schemeClr>
              </a:solidFill>
            </a:ln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1506494-B0BD-154E-ACCD-446D6F6D3C0E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80000" y="5288816"/>
              <a:ext cx="3240000" cy="558800"/>
            </a:xfrm>
            <a:prstGeom prst="rect">
              <a:avLst/>
            </a:prstGeom>
            <a:ln w="3175">
              <a:solidFill>
                <a:schemeClr val="bg1">
                  <a:lumMod val="65000"/>
                  <a:lumOff val="35000"/>
                </a:schemeClr>
              </a:solidFill>
            </a:ln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E200E7A-0B75-5749-94CF-531A74174A02}"/>
              </a:ext>
            </a:extLst>
          </p:cNvPr>
          <p:cNvGrpSpPr/>
          <p:nvPr/>
        </p:nvGrpSpPr>
        <p:grpSpPr>
          <a:xfrm>
            <a:off x="8568758" y="1242435"/>
            <a:ext cx="3240000" cy="3401929"/>
            <a:chOff x="8280000" y="1839740"/>
            <a:chExt cx="3240000" cy="340192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6DD286-6E08-E84E-BF88-767733505352}"/>
                </a:ext>
              </a:extLst>
            </p:cNvPr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80000" y="3793083"/>
              <a:ext cx="3240000" cy="419100"/>
            </a:xfrm>
            <a:prstGeom prst="rect">
              <a:avLst/>
            </a:prstGeom>
            <a:ln w="3175">
              <a:solidFill>
                <a:schemeClr val="bg1">
                  <a:lumMod val="65000"/>
                  <a:lumOff val="35000"/>
                </a:schemeClr>
              </a:solidFill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87CC5E8-8FBB-1D45-BA98-E438D2A6E35C}"/>
                </a:ext>
              </a:extLst>
            </p:cNvPr>
            <p:cNvPicPr>
              <a:picLocks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80000" y="2750976"/>
              <a:ext cx="3240000" cy="368300"/>
            </a:xfrm>
            <a:prstGeom prst="rect">
              <a:avLst/>
            </a:prstGeom>
            <a:ln w="3175">
              <a:solidFill>
                <a:schemeClr val="bg1">
                  <a:lumMod val="65000"/>
                  <a:lumOff val="35000"/>
                </a:schemeClr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B49CB5C-961E-BD49-882A-3083D33B0F46}"/>
                </a:ext>
              </a:extLst>
            </p:cNvPr>
            <p:cNvPicPr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280000" y="2320758"/>
              <a:ext cx="3240000" cy="419100"/>
            </a:xfrm>
            <a:prstGeom prst="rect">
              <a:avLst/>
            </a:prstGeom>
            <a:ln w="3175">
              <a:solidFill>
                <a:schemeClr val="bg1">
                  <a:lumMod val="65000"/>
                  <a:lumOff val="35000"/>
                </a:schemeClr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1263F52-B141-5E49-9CD5-E11C1AB4103B}"/>
                </a:ext>
              </a:extLst>
            </p:cNvPr>
            <p:cNvPicPr>
              <a:picLocks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280000" y="1839740"/>
              <a:ext cx="3240000" cy="469900"/>
            </a:xfrm>
            <a:prstGeom prst="rect">
              <a:avLst/>
            </a:prstGeom>
            <a:ln w="3175">
              <a:solidFill>
                <a:schemeClr val="bg1">
                  <a:lumMod val="65000"/>
                  <a:lumOff val="35000"/>
                </a:schemeClr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C2DD3F4-A4BD-7048-AC2F-8D084DE1D6CD}"/>
                </a:ext>
              </a:extLst>
            </p:cNvPr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280000" y="3130394"/>
              <a:ext cx="3240000" cy="647700"/>
            </a:xfrm>
            <a:prstGeom prst="rect">
              <a:avLst/>
            </a:prstGeom>
            <a:ln w="3175">
              <a:solidFill>
                <a:schemeClr val="bg1">
                  <a:lumMod val="65000"/>
                  <a:lumOff val="35000"/>
                </a:schemeClr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6643840-28F9-CB4D-A458-869317F447D6}"/>
                </a:ext>
              </a:extLst>
            </p:cNvPr>
            <p:cNvPicPr>
              <a:picLocks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280000" y="4227172"/>
              <a:ext cx="3240000" cy="457200"/>
            </a:xfrm>
            <a:prstGeom prst="rect">
              <a:avLst/>
            </a:prstGeom>
            <a:ln w="3175">
              <a:solidFill>
                <a:schemeClr val="bg1">
                  <a:lumMod val="65000"/>
                  <a:lumOff val="35000"/>
                </a:schemeClr>
              </a:solidFill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BFC406A-DA94-BC4D-89A1-EA020B920DE6}"/>
                </a:ext>
              </a:extLst>
            </p:cNvPr>
            <p:cNvPicPr>
              <a:picLocks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280000" y="4695569"/>
              <a:ext cx="3240000" cy="546100"/>
            </a:xfrm>
            <a:prstGeom prst="rect">
              <a:avLst/>
            </a:prstGeom>
            <a:ln w="3175">
              <a:solidFill>
                <a:schemeClr val="bg1">
                  <a:lumMod val="65000"/>
                  <a:lumOff val="35000"/>
                </a:schemeClr>
              </a:solidFill>
            </a:ln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51886BF9-A4B1-EC4F-A61A-B61234D4591D}"/>
              </a:ext>
            </a:extLst>
          </p:cNvPr>
          <p:cNvSpPr txBox="1"/>
          <p:nvPr/>
        </p:nvSpPr>
        <p:spPr>
          <a:xfrm>
            <a:off x="5090731" y="5270254"/>
            <a:ext cx="3191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Very common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41A2A09-33B5-9949-B9B4-25AB1DD9DCC9}"/>
              </a:ext>
            </a:extLst>
          </p:cNvPr>
          <p:cNvSpPr txBox="1"/>
          <p:nvPr/>
        </p:nvSpPr>
        <p:spPr>
          <a:xfrm>
            <a:off x="8568758" y="4702407"/>
            <a:ext cx="32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Quite common</a:t>
            </a:r>
          </a:p>
        </p:txBody>
      </p:sp>
    </p:spTree>
    <p:extLst>
      <p:ext uri="{BB962C8B-B14F-4D97-AF65-F5344CB8AC3E}">
        <p14:creationId xmlns:p14="http://schemas.microsoft.com/office/powerpoint/2010/main" val="4044257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CCA879-1168-8C42-8C4E-0B69682F0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hành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D59A75-DD73-A04F-9905-EADAAF63D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11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1A8EB6-60A4-5245-9444-4775820F82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dirty="0"/>
              <a:t>WEEK #2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942069C-C84E-2A4E-AC6C-56F2A24886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Target: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phức</a:t>
            </a:r>
            <a:r>
              <a:rPr lang="en-US" dirty="0"/>
              <a:t> </a:t>
            </a:r>
            <a:r>
              <a:rPr lang="en-US" dirty="0" err="1"/>
              <a:t>tạp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785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1A8EB6-60A4-5245-9444-4775820F82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dirty="0"/>
              <a:t>WEEK #1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942069C-C84E-2A4E-AC6C-56F2A24886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Target: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app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giản</a:t>
            </a:r>
            <a:r>
              <a:rPr lang="en-US" dirty="0"/>
              <a:t>,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quen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design.</a:t>
            </a:r>
          </a:p>
        </p:txBody>
      </p:sp>
    </p:spTree>
    <p:extLst>
      <p:ext uri="{BB962C8B-B14F-4D97-AF65-F5344CB8AC3E}">
        <p14:creationId xmlns:p14="http://schemas.microsoft.com/office/powerpoint/2010/main" val="3533655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1849CC-9A43-E04D-B946-79B86F771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500187"/>
          </a:xfrm>
        </p:spPr>
        <p:txBody>
          <a:bodyPr/>
          <a:lstStyle/>
          <a:p>
            <a:r>
              <a:rPr lang="en-US" dirty="0"/>
              <a:t>Swift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72676C-1CB9-2247-9640-40D05F87F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29001"/>
            <a:ext cx="10515600" cy="2660650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Swift basic</a:t>
            </a:r>
          </a:p>
          <a:p>
            <a:pPr marL="342900" indent="-342900">
              <a:buFontTx/>
              <a:buChar char="-"/>
            </a:pPr>
            <a:r>
              <a:rPr lang="en-US" dirty="0"/>
              <a:t>Swift's unique points: </a:t>
            </a:r>
            <a:r>
              <a:rPr lang="en-US" dirty="0" err="1"/>
              <a:t>enum</a:t>
            </a:r>
            <a:r>
              <a:rPr lang="en-US" dirty="0"/>
              <a:t>, extension, naming convention, optional,</a:t>
            </a:r>
          </a:p>
          <a:p>
            <a:pPr marL="342900" indent="-342900">
              <a:buFontTx/>
              <a:buChar char="-"/>
            </a:pPr>
            <a:r>
              <a:rPr lang="en-US" dirty="0"/>
              <a:t>Access Controls: open, public, internal, private, </a:t>
            </a:r>
            <a:r>
              <a:rPr lang="en-US" dirty="0" err="1"/>
              <a:t>fileprivate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ARC</a:t>
            </a:r>
          </a:p>
          <a:p>
            <a:pPr marL="342900" indent="-342900">
              <a:buFontTx/>
              <a:buChar char="-"/>
            </a:pPr>
            <a:r>
              <a:rPr lang="en-US" dirty="0"/>
              <a:t>GCD</a:t>
            </a:r>
          </a:p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46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52EDA5-1E08-7C49-885F-F0ECA1436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178428"/>
          </a:xfrm>
        </p:spPr>
        <p:txBody>
          <a:bodyPr/>
          <a:lstStyle/>
          <a:p>
            <a:r>
              <a:rPr lang="en-US" dirty="0"/>
              <a:t>Advance UI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414D58-87D7-E542-AEFB-374CFED34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888167"/>
            <a:ext cx="10515600" cy="320148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TableView</a:t>
            </a:r>
            <a:r>
              <a:rPr lang="en-US" dirty="0"/>
              <a:t> (</a:t>
            </a:r>
            <a:r>
              <a:rPr lang="en-US" i="1" dirty="0"/>
              <a:t>Static, Dynamic, Custom Cell, Sizing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CollectionView</a:t>
            </a:r>
            <a:r>
              <a:rPr lang="en-US" dirty="0"/>
              <a:t> (</a:t>
            </a:r>
            <a:r>
              <a:rPr lang="en-US" i="1" dirty="0"/>
              <a:t>Custom Cell, Custom Layout, Sizing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UIViewController</a:t>
            </a:r>
            <a:r>
              <a:rPr lang="en-US" dirty="0"/>
              <a:t> (Life Cycle)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UINavigationController</a:t>
            </a:r>
            <a:r>
              <a:rPr lang="en-US" dirty="0"/>
              <a:t> (Push, Pop, </a:t>
            </a:r>
            <a:r>
              <a:rPr lang="en-US" dirty="0" err="1"/>
              <a:t>PopEnd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UITabViewController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UIPageViewController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Present Style.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391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CCA879-1168-8C42-8C4E-0B69682F0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hành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D59A75-DD73-A04F-9905-EADAAF63D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146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1A8EB6-60A4-5245-9444-4775820F82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dirty="0"/>
              <a:t>WEEK #3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942069C-C84E-2A4E-AC6C-56F2A24886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Target: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App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feature common </a:t>
            </a:r>
            <a:r>
              <a:rPr lang="en-US" dirty="0" err="1"/>
              <a:t>của</a:t>
            </a:r>
            <a:r>
              <a:rPr lang="en-US" dirty="0"/>
              <a:t> iOS</a:t>
            </a:r>
          </a:p>
        </p:txBody>
      </p:sp>
    </p:spTree>
    <p:extLst>
      <p:ext uri="{BB962C8B-B14F-4D97-AF65-F5344CB8AC3E}">
        <p14:creationId xmlns:p14="http://schemas.microsoft.com/office/powerpoint/2010/main" val="963586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A4974-ECCB-2245-A9D9-A6B9DB7BD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89861-455C-5140-B098-94AA62ADC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 Life Cycle</a:t>
            </a:r>
          </a:p>
          <a:p>
            <a:r>
              <a:rPr lang="en-US" dirty="0"/>
              <a:t>Push Notification</a:t>
            </a:r>
          </a:p>
          <a:p>
            <a:r>
              <a:rPr lang="en-US" dirty="0"/>
              <a:t>Universal Link</a:t>
            </a:r>
          </a:p>
          <a:p>
            <a:r>
              <a:rPr lang="en-US" dirty="0"/>
              <a:t>Background App Refresh</a:t>
            </a:r>
          </a:p>
          <a:p>
            <a:r>
              <a:rPr lang="en-US" dirty="0"/>
              <a:t>Background Tasks</a:t>
            </a:r>
          </a:p>
          <a:p>
            <a:r>
              <a:rPr lang="en-US" dirty="0" err="1"/>
              <a:t>Alamofire</a:t>
            </a:r>
            <a:r>
              <a:rPr lang="en-US" dirty="0"/>
              <a:t>, Codable</a:t>
            </a:r>
          </a:p>
          <a:p>
            <a:r>
              <a:rPr lang="en-US" dirty="0"/>
              <a:t>MVC, MVVM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578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CCA879-1168-8C42-8C4E-0B69682F0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hành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D59A75-DD73-A04F-9905-EADAAF63D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491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C2B08-29F2-AD40-A6AD-091688636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Đọc</a:t>
            </a:r>
            <a:r>
              <a:rPr lang="en-US" dirty="0"/>
              <a:t> </a:t>
            </a:r>
            <a:r>
              <a:rPr lang="en-US" dirty="0" err="1"/>
              <a:t>thêm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56670-0F1F-FF49-813C-F4975DCCD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014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70821D-2927-914E-BF6B-5D499CE15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E9083-6E58-B74A-806D-36B378EC9C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55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716CD6-79F6-0C48-A842-B0B69DCBB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5B09F4-0FD9-214E-874B-71A74CB6CC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Hello World</a:t>
            </a:r>
          </a:p>
          <a:p>
            <a:pPr marL="342900" indent="-342900">
              <a:buFontTx/>
              <a:buChar char="-"/>
            </a:pPr>
            <a:r>
              <a:rPr lang="en-US" dirty="0"/>
              <a:t>Run/Debug on Simulator</a:t>
            </a:r>
          </a:p>
          <a:p>
            <a:pPr marL="342900" indent="-342900">
              <a:buFontTx/>
              <a:buChar char="-"/>
            </a:pPr>
            <a:r>
              <a:rPr lang="en-US" dirty="0"/>
              <a:t>Some common Settings in XCode</a:t>
            </a:r>
          </a:p>
          <a:p>
            <a:pPr marL="342900" indent="-342900">
              <a:buFontTx/>
              <a:buChar char="-"/>
            </a:pPr>
            <a:r>
              <a:rPr lang="en-US" dirty="0"/>
              <a:t>Profiles</a:t>
            </a:r>
          </a:p>
        </p:txBody>
      </p:sp>
    </p:spTree>
    <p:extLst>
      <p:ext uri="{BB962C8B-B14F-4D97-AF65-F5344CB8AC3E}">
        <p14:creationId xmlns:p14="http://schemas.microsoft.com/office/powerpoint/2010/main" val="1813154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389C65-7268-0747-BA83-4EE0738DA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XCode – Hello World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2CEC69-9360-D544-A069-D2C2A3C814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181600" cy="298614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202E2E1-1275-3545-80A0-A47AD7E04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90688"/>
            <a:ext cx="5181600" cy="3668744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Target</a:t>
            </a:r>
            <a:r>
              <a:rPr lang="en-US" sz="2400" dirty="0"/>
              <a:t>: Module </a:t>
            </a:r>
            <a:r>
              <a:rPr lang="en-US" sz="2400" dirty="0" err="1"/>
              <a:t>độc</a:t>
            </a:r>
            <a:r>
              <a:rPr lang="en-US" sz="2400" dirty="0"/>
              <a:t> </a:t>
            </a:r>
            <a:r>
              <a:rPr lang="en-US" sz="2400" dirty="0" err="1"/>
              <a:t>lập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link </a:t>
            </a:r>
            <a:r>
              <a:rPr lang="en-US" sz="2400" dirty="0" err="1"/>
              <a:t>trong</a:t>
            </a:r>
            <a:r>
              <a:rPr lang="en-US" sz="2400" dirty="0"/>
              <a:t> project.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Playground</a:t>
            </a:r>
            <a:r>
              <a:rPr lang="en-US" sz="2400" dirty="0"/>
              <a:t>: </a:t>
            </a:r>
            <a:r>
              <a:rPr lang="en-US" sz="2400" dirty="0" err="1"/>
              <a:t>Môi</a:t>
            </a:r>
            <a:r>
              <a:rPr lang="en-US" sz="2400" dirty="0"/>
              <a:t> </a:t>
            </a:r>
            <a:r>
              <a:rPr lang="en-US" sz="2400" dirty="0" err="1"/>
              <a:t>trường</a:t>
            </a:r>
            <a:r>
              <a:rPr lang="en-US" sz="2400" dirty="0"/>
              <a:t> </a:t>
            </a:r>
            <a:r>
              <a:rPr lang="en-US" sz="2400" dirty="0" err="1"/>
              <a:t>để</a:t>
            </a:r>
            <a:r>
              <a:rPr lang="en-US" sz="2400" dirty="0"/>
              <a:t> execute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đoạn</a:t>
            </a:r>
            <a:r>
              <a:rPr lang="en-US" sz="2400" dirty="0"/>
              <a:t> script swift.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Project</a:t>
            </a:r>
            <a:r>
              <a:rPr lang="en-US" sz="2400" dirty="0"/>
              <a:t>: Project 👈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Package</a:t>
            </a:r>
            <a:r>
              <a:rPr lang="en-US" sz="2400" dirty="0"/>
              <a:t>: Swift Package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đóng</a:t>
            </a:r>
            <a:r>
              <a:rPr lang="en-US" sz="2400" dirty="0"/>
              <a:t> </a:t>
            </a:r>
            <a:r>
              <a:rPr lang="en-US" sz="2400" dirty="0" err="1"/>
              <a:t>gói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phối</a:t>
            </a:r>
            <a:r>
              <a:rPr lang="en-US" sz="2400" dirty="0"/>
              <a:t> </a:t>
            </a:r>
            <a:r>
              <a:rPr lang="en-US" sz="2400" dirty="0" err="1"/>
              <a:t>bằng</a:t>
            </a:r>
            <a:r>
              <a:rPr lang="en-US" sz="2400" dirty="0"/>
              <a:t> SPM.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Workspace</a:t>
            </a:r>
            <a:r>
              <a:rPr lang="en-US" sz="2400" dirty="0"/>
              <a:t>: </a:t>
            </a:r>
            <a:r>
              <a:rPr lang="en-US" sz="2400" dirty="0" err="1"/>
              <a:t>Chứa</a:t>
            </a:r>
            <a:r>
              <a:rPr lang="en-US" sz="2400" dirty="0"/>
              <a:t> </a:t>
            </a:r>
            <a:r>
              <a:rPr lang="en-US" sz="2400" dirty="0" err="1"/>
              <a:t>nhiều</a:t>
            </a:r>
            <a:r>
              <a:rPr lang="en-US" sz="2400" dirty="0"/>
              <a:t> project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liên</a:t>
            </a:r>
            <a:r>
              <a:rPr lang="en-US" sz="2400" dirty="0"/>
              <a:t> </a:t>
            </a: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nhau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3843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389C65-7268-0747-BA83-4EE0738DA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XCode – Hello World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46B129-1C21-504F-898A-F70A5B0FB90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32292"/>
            <a:ext cx="5181600" cy="3738004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74D33E-CB2B-6D4E-BC75-3AE2520276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46468"/>
            <a:ext cx="5181600" cy="370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47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EB6C65F-8298-C94F-8783-D752CFCDA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653" y="71441"/>
            <a:ext cx="9663184" cy="678655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4F30879-0495-C541-A34B-E8AC050C74D9}"/>
              </a:ext>
            </a:extLst>
          </p:cNvPr>
          <p:cNvSpPr/>
          <p:nvPr/>
        </p:nvSpPr>
        <p:spPr>
          <a:xfrm>
            <a:off x="1900236" y="628654"/>
            <a:ext cx="2400301" cy="1671637"/>
          </a:xfrm>
          <a:prstGeom prst="rect">
            <a:avLst/>
          </a:prstGeom>
          <a:noFill/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r>
              <a:rPr lang="en-US" dirty="0">
                <a:highlight>
                  <a:srgbClr val="008000"/>
                </a:highlight>
              </a:rPr>
              <a:t>Source &amp; Assets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AFAF4F-489E-FD4F-88E4-C510BBBC554F}"/>
              </a:ext>
            </a:extLst>
          </p:cNvPr>
          <p:cNvSpPr/>
          <p:nvPr/>
        </p:nvSpPr>
        <p:spPr>
          <a:xfrm>
            <a:off x="1900238" y="2357444"/>
            <a:ext cx="2400300" cy="1557336"/>
          </a:xfrm>
          <a:prstGeom prst="rect">
            <a:avLst/>
          </a:prstGeom>
          <a:noFill/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r>
              <a:rPr lang="en-US" dirty="0">
                <a:highlight>
                  <a:srgbClr val="008000"/>
                </a:highlight>
              </a:rPr>
              <a:t>SPM’s Packages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FEDC99-B0B0-3B40-BA94-9646CA34B4D1}"/>
              </a:ext>
            </a:extLst>
          </p:cNvPr>
          <p:cNvSpPr/>
          <p:nvPr/>
        </p:nvSpPr>
        <p:spPr>
          <a:xfrm>
            <a:off x="4386192" y="1695454"/>
            <a:ext cx="1128784" cy="2219326"/>
          </a:xfrm>
          <a:prstGeom prst="rect">
            <a:avLst/>
          </a:prstGeom>
          <a:noFill/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highlight>
                  <a:srgbClr val="008000"/>
                </a:highlight>
              </a:rPr>
              <a:t>Targets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3EFFE1-CB65-5044-8850-DCDB234CB23C}"/>
              </a:ext>
            </a:extLst>
          </p:cNvPr>
          <p:cNvSpPr/>
          <p:nvPr/>
        </p:nvSpPr>
        <p:spPr>
          <a:xfrm>
            <a:off x="6453186" y="750098"/>
            <a:ext cx="5581649" cy="714374"/>
          </a:xfrm>
          <a:prstGeom prst="rect">
            <a:avLst/>
          </a:prstGeom>
          <a:noFill/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highlight>
                  <a:srgbClr val="008000"/>
                </a:highlight>
              </a:rPr>
              <a:t>Target Setting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E51478-1BC3-064C-A852-C16CB0E253F4}"/>
              </a:ext>
            </a:extLst>
          </p:cNvPr>
          <p:cNvSpPr/>
          <p:nvPr/>
        </p:nvSpPr>
        <p:spPr>
          <a:xfrm>
            <a:off x="157163" y="71440"/>
            <a:ext cx="11877673" cy="342901"/>
          </a:xfrm>
          <a:prstGeom prst="rect">
            <a:avLst/>
          </a:prstGeom>
          <a:noFill/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highlight>
                  <a:srgbClr val="008000"/>
                </a:highlight>
              </a:rPr>
              <a:t>Deploy + Scheme + Simulator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4A5B3D1E-4DEB-234F-9735-8B0B27E80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173699" y="2945233"/>
            <a:ext cx="5976145" cy="1314420"/>
          </a:xfrm>
        </p:spPr>
        <p:txBody>
          <a:bodyPr>
            <a:noAutofit/>
          </a:bodyPr>
          <a:lstStyle/>
          <a:p>
            <a:r>
              <a:rPr lang="en-US" sz="4800" dirty="0"/>
              <a:t>XCode Views</a:t>
            </a:r>
          </a:p>
        </p:txBody>
      </p:sp>
    </p:spTree>
    <p:extLst>
      <p:ext uri="{BB962C8B-B14F-4D97-AF65-F5344CB8AC3E}">
        <p14:creationId xmlns:p14="http://schemas.microsoft.com/office/powerpoint/2010/main" val="4046851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EDFE5A-128A-0145-A645-4AAA16EA1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Setting General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CD24C8B-D87D-8346-9634-3EB583CB1DE1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F27B18-527C-CB41-87AB-95A820EFB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5EF75B-AE65-2945-B6DB-C93E508B9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00" y="0"/>
            <a:ext cx="6546850" cy="676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59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EDFE5A-128A-0145-A645-4AAA16EA1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Setting Signing &amp; Capabilities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235109-7144-F042-8C73-6C77F337AA2D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1826F-B201-754E-85D0-AC8844A06BA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FF1BA3-F3F4-194A-B28A-C8BFA74C4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237" y="485330"/>
            <a:ext cx="6984515" cy="587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08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EDFE5A-128A-0145-A645-4AAA16EA1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Setting</a:t>
            </a:r>
            <a:br>
              <a:rPr lang="en-US" dirty="0"/>
            </a:br>
            <a:r>
              <a:rPr lang="en-US" dirty="0"/>
              <a:t>Info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3868101-6C5D-9641-B50F-43D6528523F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9A25CD-BE96-AE41-85ED-86A4D1BA29D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1A5444-FD83-6545-8694-D641C3BE3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612" y="298331"/>
            <a:ext cx="7039516" cy="626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02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2861</TotalTime>
  <Words>482</Words>
  <Application>Microsoft Macintosh PowerPoint</Application>
  <PresentationFormat>Widescreen</PresentationFormat>
  <Paragraphs>103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Courier New</vt:lpstr>
      <vt:lpstr>Office Theme</vt:lpstr>
      <vt:lpstr>   Training iOS Basic</vt:lpstr>
      <vt:lpstr>WEEK #1</vt:lpstr>
      <vt:lpstr>XCode</vt:lpstr>
      <vt:lpstr>XCode – Hello World</vt:lpstr>
      <vt:lpstr>XCode – Hello World</vt:lpstr>
      <vt:lpstr>XCode Views</vt:lpstr>
      <vt:lpstr>Common Setting General</vt:lpstr>
      <vt:lpstr>Common Setting Signing &amp; Capabilities</vt:lpstr>
      <vt:lpstr>Common Setting Info</vt:lpstr>
      <vt:lpstr>Common Setting Build Settings</vt:lpstr>
      <vt:lpstr>Common Setting Build Phases</vt:lpstr>
      <vt:lpstr>Profiles</vt:lpstr>
      <vt:lpstr>Provisioning Profile</vt:lpstr>
      <vt:lpstr>Basic UI</vt:lpstr>
      <vt:lpstr>File Templates File &gt; New &gt; File…</vt:lpstr>
      <vt:lpstr>PowerPoint Presentation</vt:lpstr>
      <vt:lpstr>Control Library</vt:lpstr>
      <vt:lpstr>Thực hành</vt:lpstr>
      <vt:lpstr>WEEK #2</vt:lpstr>
      <vt:lpstr>Swift</vt:lpstr>
      <vt:lpstr>Advance UI</vt:lpstr>
      <vt:lpstr>Thực hành</vt:lpstr>
      <vt:lpstr>WEEK #3</vt:lpstr>
      <vt:lpstr>PowerPoint Presentation</vt:lpstr>
      <vt:lpstr>Thực hành</vt:lpstr>
      <vt:lpstr>Đọc thêm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IOS Cơ bản</dc:title>
  <dc:creator>Trung Nguyễn</dc:creator>
  <cp:lastModifiedBy>Trung Nguyễn</cp:lastModifiedBy>
  <cp:revision>219</cp:revision>
  <dcterms:created xsi:type="dcterms:W3CDTF">2022-10-01T00:46:57Z</dcterms:created>
  <dcterms:modified xsi:type="dcterms:W3CDTF">2022-10-04T19:38:12Z</dcterms:modified>
</cp:coreProperties>
</file>